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6"/>
    <p:restoredTop sz="94655"/>
  </p:normalViewPr>
  <p:slideViewPr>
    <p:cSldViewPr snapToGrid="0" snapToObjects="1">
      <p:cViewPr>
        <p:scale>
          <a:sx n="87" d="100"/>
          <a:sy n="87" d="100"/>
        </p:scale>
        <p:origin x="3712" y="2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85AA1-A067-8A4D-B256-A2C78DA7DF97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B1F45-F5A0-C442-8336-3C67AC683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4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509532-2A82-0C4E-9C48-231C027D778B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736A56B-4F29-6145-899C-0B171BFE58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338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Circles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7033" y="3956279"/>
            <a:ext cx="7957418" cy="1086237"/>
          </a:xfrm>
        </p:spPr>
        <p:txBody>
          <a:bodyPr/>
          <a:lstStyle/>
          <a:p>
            <a:r>
              <a:rPr lang="en-US" dirty="0" smtClean="0"/>
              <a:t>Ancient Mathematics </a:t>
            </a:r>
            <a:r>
              <a:rPr lang="mr-IN" dirty="0" smtClean="0"/>
              <a:t>–</a:t>
            </a:r>
            <a:r>
              <a:rPr lang="en-US" dirty="0" smtClean="0"/>
              <a:t> Straightedge and Compass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Creating a Perfect Square.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317" y="2057400"/>
            <a:ext cx="4419600" cy="3581400"/>
          </a:xfrm>
        </p:spPr>
        <p:txBody>
          <a:bodyPr/>
          <a:lstStyle/>
          <a:p>
            <a:r>
              <a:rPr lang="en-US" dirty="0" smtClean="0"/>
              <a:t>Create two perpendicular lines.</a:t>
            </a:r>
          </a:p>
          <a:p>
            <a:r>
              <a:rPr lang="en-US" dirty="0" smtClean="0"/>
              <a:t>Draw a circle centered at their intersection.</a:t>
            </a:r>
          </a:p>
          <a:p>
            <a:r>
              <a:rPr lang="en-US" dirty="0" smtClean="0"/>
              <a:t>Connect the four intersections of the circle with the two lines.</a:t>
            </a:r>
          </a:p>
          <a:p>
            <a:r>
              <a:rPr lang="en-US" dirty="0" smtClean="0"/>
              <a:t>Congratulations, you have a square!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067800" y="2400300"/>
            <a:ext cx="0" cy="30099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7467600" y="3886200"/>
            <a:ext cx="3276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886700" y="2724150"/>
            <a:ext cx="23622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7896225" y="2733675"/>
            <a:ext cx="1181100" cy="11811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065950" y="2724150"/>
            <a:ext cx="1162050" cy="11811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9006580" y="3886200"/>
            <a:ext cx="1181100" cy="11811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7879764" y="3895725"/>
            <a:ext cx="1162050" cy="1190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amond 34"/>
          <p:cNvSpPr/>
          <p:nvPr/>
        </p:nvSpPr>
        <p:spPr>
          <a:xfrm>
            <a:off x="7886699" y="2714625"/>
            <a:ext cx="2324101" cy="2362200"/>
          </a:xfrm>
          <a:prstGeom prst="diamond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8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9" grpId="1" animBg="1"/>
      <p:bldP spid="35" grpId="0" animBg="1"/>
      <p:bldP spid="35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Creating Parallel Lines.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5317" y="2057400"/>
            <a:ext cx="4419600" cy="3581400"/>
          </a:xfrm>
        </p:spPr>
        <p:txBody>
          <a:bodyPr/>
          <a:lstStyle/>
          <a:p>
            <a:r>
              <a:rPr lang="en-US" dirty="0" smtClean="0"/>
              <a:t>Create two perpendicular lines.</a:t>
            </a:r>
          </a:p>
          <a:p>
            <a:r>
              <a:rPr lang="en-US" dirty="0" smtClean="0"/>
              <a:t>Create another line which is perpendicular to either of the other two lines!</a:t>
            </a:r>
          </a:p>
          <a:p>
            <a:r>
              <a:rPr lang="en-US" dirty="0" smtClean="0"/>
              <a:t>Congratulations, you have two parallel lines!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067800" y="2400300"/>
            <a:ext cx="0" cy="30099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467600" y="3886200"/>
            <a:ext cx="3276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8267700" y="2514600"/>
            <a:ext cx="1600200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67700" y="3352800"/>
            <a:ext cx="1600200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467600" y="3707166"/>
            <a:ext cx="3276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17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Bisecting an Angle.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5317" y="2057400"/>
            <a:ext cx="4419600" cy="3581400"/>
          </a:xfrm>
        </p:spPr>
        <p:txBody>
          <a:bodyPr/>
          <a:lstStyle/>
          <a:p>
            <a:r>
              <a:rPr lang="en-US" dirty="0" smtClean="0"/>
              <a:t>Draw any two lines to create an angle.</a:t>
            </a:r>
          </a:p>
          <a:p>
            <a:r>
              <a:rPr lang="en-US" dirty="0" smtClean="0"/>
              <a:t>Draw a circle centered at the vertex of the angle.</a:t>
            </a:r>
          </a:p>
          <a:p>
            <a:r>
              <a:rPr lang="en-US" dirty="0" smtClean="0"/>
              <a:t>Draw two more identical circles at the intersections of the circle and angle arms. </a:t>
            </a:r>
          </a:p>
          <a:p>
            <a:r>
              <a:rPr lang="en-US" dirty="0" smtClean="0"/>
              <a:t>Connect the vertex of the angle to the intersection of the two circles from the previous step.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391401" y="2971800"/>
            <a:ext cx="1828799" cy="1828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391400" y="4800600"/>
            <a:ext cx="2743200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981186" y="4343401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83389" y="4020845"/>
            <a:ext cx="914400" cy="914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13595" y="4352279"/>
            <a:ext cx="914400" cy="914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08870" y="4450763"/>
            <a:ext cx="62143" cy="621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847985" y="4783896"/>
            <a:ext cx="62143" cy="621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7413595" y="3758215"/>
            <a:ext cx="2547151" cy="1063102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56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4" grpId="0" animBg="1"/>
      <p:bldP spid="24" grpId="1" animBg="1"/>
      <p:bldP spid="25" grpId="0" animBg="1"/>
      <p:bldP spid="25" grpId="1" animBg="1"/>
      <p:bldP spid="31" grpId="0" animBg="1"/>
      <p:bldP spid="31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9448800" y="3965575"/>
            <a:ext cx="152400" cy="152400"/>
          </a:xfrm>
          <a:prstGeom prst="ellipse">
            <a:avLst/>
          </a:prstGeom>
          <a:solidFill>
            <a:schemeClr val="tx1"/>
          </a:solidFill>
          <a:ln w="41275">
            <a:solidFill>
              <a:srgbClr val="F0ED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23175" y="3962400"/>
            <a:ext cx="152400" cy="152400"/>
          </a:xfrm>
          <a:prstGeom prst="ellipse">
            <a:avLst/>
          </a:prstGeom>
          <a:solidFill>
            <a:schemeClr val="tx1"/>
          </a:solidFill>
          <a:ln w="41275">
            <a:solidFill>
              <a:srgbClr val="F0ED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Creating a Regular Hexagon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5316" y="2057400"/>
            <a:ext cx="4693789" cy="3581400"/>
          </a:xfrm>
        </p:spPr>
        <p:txBody>
          <a:bodyPr/>
          <a:lstStyle/>
          <a:p>
            <a:r>
              <a:rPr lang="en-US" dirty="0" smtClean="0"/>
              <a:t>Draw a circle and mark where the center is.</a:t>
            </a:r>
          </a:p>
          <a:p>
            <a:r>
              <a:rPr lang="en-US" dirty="0" smtClean="0"/>
              <a:t>Draw a straight line at least as long as the diameter through the center of the circle.</a:t>
            </a:r>
          </a:p>
          <a:p>
            <a:r>
              <a:rPr lang="en-US" dirty="0" smtClean="0"/>
              <a:t>Draw two more equally sized circles at the intersections of the circle with this line.</a:t>
            </a:r>
          </a:p>
          <a:p>
            <a:r>
              <a:rPr lang="en-US" dirty="0" smtClean="0"/>
              <a:t>Connect all of the intersections as shown. </a:t>
            </a:r>
          </a:p>
        </p:txBody>
      </p:sp>
      <p:sp>
        <p:nvSpPr>
          <p:cNvPr id="4" name="Oval 3"/>
          <p:cNvSpPr/>
          <p:nvPr/>
        </p:nvSpPr>
        <p:spPr>
          <a:xfrm>
            <a:off x="7696200" y="3124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534400" y="3962400"/>
            <a:ext cx="152400" cy="152400"/>
          </a:xfrm>
          <a:prstGeom prst="ellipse">
            <a:avLst/>
          </a:prstGeom>
          <a:solidFill>
            <a:schemeClr val="tx1"/>
          </a:solidFill>
          <a:ln w="41275">
            <a:solidFill>
              <a:srgbClr val="F0ED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10600" y="3127375"/>
            <a:ext cx="1828800" cy="18288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391400" y="4038600"/>
            <a:ext cx="2590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784975" y="3124200"/>
            <a:ext cx="1828800" cy="18288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Hexagon 40"/>
          <p:cNvSpPr/>
          <p:nvPr/>
        </p:nvSpPr>
        <p:spPr>
          <a:xfrm>
            <a:off x="7699374" y="3268662"/>
            <a:ext cx="1825625" cy="1539875"/>
          </a:xfrm>
          <a:prstGeom prst="hexagon">
            <a:avLst>
              <a:gd name="adj" fmla="val 30361"/>
              <a:gd name="vf" fmla="val 11547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5" grpId="0" build="p"/>
      <p:bldP spid="4" grpId="0" animBg="1"/>
      <p:bldP spid="4" grpId="1" animBg="1"/>
      <p:bldP spid="7" grpId="0" animBg="1"/>
      <p:bldP spid="7" grpId="1" animBg="1"/>
      <p:bldP spid="17" grpId="0" animBg="1"/>
      <p:bldP spid="17" grpId="1" animBg="1"/>
      <p:bldP spid="19" grpId="0" animBg="1"/>
      <p:bldP spid="19" grpId="1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Creating a Circle From Three Points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75316" y="2057399"/>
            <a:ext cx="4693789" cy="5301868"/>
          </a:xfrm>
        </p:spPr>
        <p:txBody>
          <a:bodyPr>
            <a:normAutofit/>
          </a:bodyPr>
          <a:lstStyle/>
          <a:p>
            <a:r>
              <a:rPr lang="en-US" dirty="0" smtClean="0"/>
              <a:t>Draw any three points and connect to make a triangle.</a:t>
            </a:r>
          </a:p>
          <a:p>
            <a:r>
              <a:rPr lang="en-US" dirty="0" smtClean="0"/>
              <a:t>Draw three identical circles, with their radii being more than half the length of the longest side of the triangle, each centered at one of the vertices of the triangle. </a:t>
            </a:r>
          </a:p>
          <a:p>
            <a:r>
              <a:rPr lang="en-US" dirty="0" smtClean="0"/>
              <a:t>Connect the intersections of these circles with lines as shown.</a:t>
            </a:r>
          </a:p>
          <a:p>
            <a:r>
              <a:rPr lang="en-US" dirty="0" smtClean="0"/>
              <a:t>Draw a circle centered at the intersection of these lines. You should be able to make it pass through all three points!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" name="Freeform 26"/>
          <p:cNvSpPr/>
          <p:nvPr/>
        </p:nvSpPr>
        <p:spPr>
          <a:xfrm>
            <a:off x="8110653" y="3130612"/>
            <a:ext cx="1082675" cy="1443218"/>
          </a:xfrm>
          <a:custGeom>
            <a:avLst/>
            <a:gdLst>
              <a:gd name="connsiteX0" fmla="*/ 618309 w 2495006"/>
              <a:gd name="connsiteY0" fmla="*/ 0 h 2969623"/>
              <a:gd name="connsiteX1" fmla="*/ 0 w 2495006"/>
              <a:gd name="connsiteY1" fmla="*/ 1833154 h 2969623"/>
              <a:gd name="connsiteX2" fmla="*/ 2495006 w 2495006"/>
              <a:gd name="connsiteY2" fmla="*/ 2969623 h 2969623"/>
              <a:gd name="connsiteX3" fmla="*/ 618309 w 2495006"/>
              <a:gd name="connsiteY3" fmla="*/ 0 h 296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006" h="2969623">
                <a:moveTo>
                  <a:pt x="618309" y="0"/>
                </a:moveTo>
                <a:lnTo>
                  <a:pt x="0" y="1833154"/>
                </a:lnTo>
                <a:lnTo>
                  <a:pt x="2495006" y="2969623"/>
                </a:lnTo>
                <a:lnTo>
                  <a:pt x="618309" y="0"/>
                </a:lnTo>
                <a:close/>
              </a:path>
            </a:pathLst>
          </a:custGeom>
          <a:noFill/>
          <a:ln w="31750"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342142" y="3043919"/>
            <a:ext cx="89095" cy="937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58030" y="3964686"/>
            <a:ext cx="89095" cy="937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159575" y="4527690"/>
            <a:ext cx="89095" cy="937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33758" y="1929293"/>
            <a:ext cx="2310809" cy="2315943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0"/>
            <a:endCxn id="31" idx="4"/>
          </p:cNvCxnSpPr>
          <p:nvPr/>
        </p:nvCxnSpPr>
        <p:spPr>
          <a:xfrm>
            <a:off x="8389163" y="1929293"/>
            <a:ext cx="0" cy="231594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1" idx="6"/>
            <a:endCxn id="31" idx="2"/>
          </p:cNvCxnSpPr>
          <p:nvPr/>
        </p:nvCxnSpPr>
        <p:spPr>
          <a:xfrm flipH="1">
            <a:off x="7233758" y="3087265"/>
            <a:ext cx="231080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951993" y="2852137"/>
            <a:ext cx="2310809" cy="2315943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8107398" y="2852137"/>
            <a:ext cx="0" cy="231594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951993" y="4010109"/>
            <a:ext cx="231080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8058030" y="3415193"/>
            <a:ext cx="2310809" cy="2315943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9213435" y="3415193"/>
            <a:ext cx="0" cy="231594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8031128" y="4564930"/>
            <a:ext cx="231080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231352" y="3422285"/>
            <a:ext cx="878857" cy="173851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7256524" y="3237472"/>
            <a:ext cx="1992146" cy="61787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134301" y="3457398"/>
            <a:ext cx="1329899" cy="72586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8900588" y="3712698"/>
            <a:ext cx="80451" cy="8261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047666" y="2892887"/>
            <a:ext cx="1786294" cy="1722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6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7" grpId="1" animBg="1"/>
      <p:bldP spid="27" grpId="2" animBg="1"/>
      <p:bldP spid="28" grpId="0" animBg="1"/>
      <p:bldP spid="29" grpId="0" animBg="1"/>
      <p:bldP spid="30" grpId="0" animBg="1"/>
      <p:bldP spid="31" grpId="0" animBg="1"/>
      <p:bldP spid="31" grpId="1" animBg="1"/>
      <p:bldP spid="36" grpId="0" animBg="1"/>
      <p:bldP spid="36" grpId="1" animBg="1"/>
      <p:bldP spid="39" grpId="0" animBg="1"/>
      <p:bldP spid="39" grpId="1" animBg="1"/>
      <p:bldP spid="55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Creating a Regular Pentagon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www.mathsisfun.com</a:t>
            </a:r>
            <a:r>
              <a:rPr lang="en-US" dirty="0"/>
              <a:t>/geometry/construct-</a:t>
            </a:r>
            <a:r>
              <a:rPr lang="en-US" dirty="0" err="1"/>
              <a:t>pentagon.html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259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120</TotalTime>
  <Words>294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Math Circles</vt:lpstr>
      <vt:lpstr>1. Creating a Perfect Square.</vt:lpstr>
      <vt:lpstr>2. Creating Parallel Lines.</vt:lpstr>
      <vt:lpstr>3. Bisecting an Angle.</vt:lpstr>
      <vt:lpstr>4. Creating a Regular Hexagon</vt:lpstr>
      <vt:lpstr>5. Creating a Circle From Three Points</vt:lpstr>
      <vt:lpstr>6. Creating a Regular Pentagon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Circles</dc:title>
  <dc:creator>Microsoft Office User</dc:creator>
  <cp:lastModifiedBy>Microsoft Office User</cp:lastModifiedBy>
  <cp:revision>12</cp:revision>
  <dcterms:created xsi:type="dcterms:W3CDTF">2017-10-16T18:11:47Z</dcterms:created>
  <dcterms:modified xsi:type="dcterms:W3CDTF">2017-10-18T16:11:51Z</dcterms:modified>
</cp:coreProperties>
</file>